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Economica"/>
      <p:regular r:id="rId26"/>
      <p:bold r:id="rId27"/>
      <p:italic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Economica-regular.fntdata"/><Relationship Id="rId25" Type="http://schemas.openxmlformats.org/officeDocument/2006/relationships/slide" Target="slides/slide21.xml"/><Relationship Id="rId28" Type="http://schemas.openxmlformats.org/officeDocument/2006/relationships/font" Target="fonts/Economica-italic.fntdata"/><Relationship Id="rId27" Type="http://schemas.openxmlformats.org/officeDocument/2006/relationships/font" Target="fonts/Economica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Economica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7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6.xml"/><Relationship Id="rId32" Type="http://schemas.openxmlformats.org/officeDocument/2006/relationships/font" Target="fonts/Open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3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/>
            </a:lvl1pPr>
            <a:lvl2pPr lvl="1" algn="ctr">
              <a:spcBef>
                <a:spcPts val="0"/>
              </a:spcBef>
              <a:buSzPts val="4200"/>
              <a:buNone/>
              <a:defRPr/>
            </a:lvl2pPr>
            <a:lvl3pPr lvl="2" algn="ctr">
              <a:spcBef>
                <a:spcPts val="0"/>
              </a:spcBef>
              <a:buSzPts val="4200"/>
              <a:buNone/>
              <a:defRPr/>
            </a:lvl3pPr>
            <a:lvl4pPr lvl="3" algn="ctr">
              <a:spcBef>
                <a:spcPts val="0"/>
              </a:spcBef>
              <a:buSzPts val="4200"/>
              <a:buNone/>
              <a:defRPr/>
            </a:lvl4pPr>
            <a:lvl5pPr lvl="4" algn="ctr">
              <a:spcBef>
                <a:spcPts val="0"/>
              </a:spcBef>
              <a:buSzPts val="4200"/>
              <a:buNone/>
              <a:defRPr/>
            </a:lvl5pPr>
            <a:lvl6pPr lvl="5" algn="ctr">
              <a:spcBef>
                <a:spcPts val="0"/>
              </a:spcBef>
              <a:buSzPts val="4200"/>
              <a:buNone/>
              <a:defRPr/>
            </a:lvl6pPr>
            <a:lvl7pPr lvl="6" algn="ctr">
              <a:spcBef>
                <a:spcPts val="0"/>
              </a:spcBef>
              <a:buSzPts val="4200"/>
              <a:buNone/>
              <a:defRPr/>
            </a:lvl7pPr>
            <a:lvl8pPr lvl="7" algn="ctr">
              <a:spcBef>
                <a:spcPts val="0"/>
              </a:spcBef>
              <a:buSzPts val="4200"/>
              <a:buNone/>
              <a:defRPr/>
            </a:lvl8pPr>
            <a:lvl9pPr lvl="8" algn="ctr">
              <a:spcBef>
                <a:spcPts val="0"/>
              </a:spcBef>
              <a:buSzPts val="4200"/>
              <a:buNone/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8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7" name="Shape 17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8" name="Shape 1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ts val="4200"/>
              <a:buNone/>
              <a:defRPr/>
            </a:lvl1pPr>
            <a:lvl2pPr lvl="1" algn="ctr">
              <a:spcBef>
                <a:spcPts val="0"/>
              </a:spcBef>
              <a:buSzPts val="4200"/>
              <a:buNone/>
              <a:defRPr/>
            </a:lvl2pPr>
            <a:lvl3pPr lvl="2" algn="ctr">
              <a:spcBef>
                <a:spcPts val="0"/>
              </a:spcBef>
              <a:buSzPts val="4200"/>
              <a:buNone/>
              <a:defRPr/>
            </a:lvl3pPr>
            <a:lvl4pPr lvl="3" algn="ctr">
              <a:spcBef>
                <a:spcPts val="0"/>
              </a:spcBef>
              <a:buSzPts val="4200"/>
              <a:buNone/>
              <a:defRPr/>
            </a:lvl4pPr>
            <a:lvl5pPr lvl="4" algn="ctr">
              <a:spcBef>
                <a:spcPts val="0"/>
              </a:spcBef>
              <a:buSzPts val="4200"/>
              <a:buNone/>
              <a:defRPr/>
            </a:lvl5pPr>
            <a:lvl6pPr lvl="5" algn="ctr">
              <a:spcBef>
                <a:spcPts val="0"/>
              </a:spcBef>
              <a:buSzPts val="4200"/>
              <a:buNone/>
              <a:defRPr/>
            </a:lvl6pPr>
            <a:lvl7pPr lvl="6" algn="ctr">
              <a:spcBef>
                <a:spcPts val="0"/>
              </a:spcBef>
              <a:buSzPts val="4200"/>
              <a:buNone/>
              <a:defRPr/>
            </a:lvl7pPr>
            <a:lvl8pPr lvl="7" algn="ctr">
              <a:spcBef>
                <a:spcPts val="0"/>
              </a:spcBef>
              <a:buSzPts val="4200"/>
              <a:buNone/>
              <a:defRPr/>
            </a:lvl8pPr>
            <a:lvl9pPr lvl="8" algn="ctr">
              <a:spcBef>
                <a:spcPts val="0"/>
              </a:spcBef>
              <a:buSzPts val="42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4200"/>
              <a:buNone/>
              <a:defRPr/>
            </a:lvl1pPr>
            <a:lvl2pPr lvl="1">
              <a:spcBef>
                <a:spcPts val="0"/>
              </a:spcBef>
              <a:buSzPts val="4200"/>
              <a:buNone/>
              <a:defRPr/>
            </a:lvl2pPr>
            <a:lvl3pPr lvl="2">
              <a:spcBef>
                <a:spcPts val="0"/>
              </a:spcBef>
              <a:buSzPts val="4200"/>
              <a:buNone/>
              <a:defRPr/>
            </a:lvl3pPr>
            <a:lvl4pPr lvl="3">
              <a:spcBef>
                <a:spcPts val="0"/>
              </a:spcBef>
              <a:buSzPts val="4200"/>
              <a:buNone/>
              <a:defRPr/>
            </a:lvl4pPr>
            <a:lvl5pPr lvl="4">
              <a:spcBef>
                <a:spcPts val="0"/>
              </a:spcBef>
              <a:buSzPts val="4200"/>
              <a:buNone/>
              <a:defRPr/>
            </a:lvl5pPr>
            <a:lvl6pPr lvl="5">
              <a:spcBef>
                <a:spcPts val="0"/>
              </a:spcBef>
              <a:buSzPts val="4200"/>
              <a:buNone/>
              <a:defRPr/>
            </a:lvl6pPr>
            <a:lvl7pPr lvl="6">
              <a:spcBef>
                <a:spcPts val="0"/>
              </a:spcBef>
              <a:buSzPts val="4200"/>
              <a:buNone/>
              <a:defRPr/>
            </a:lvl7pPr>
            <a:lvl8pPr lvl="7">
              <a:spcBef>
                <a:spcPts val="0"/>
              </a:spcBef>
              <a:buSzPts val="4200"/>
              <a:buNone/>
              <a:defRPr/>
            </a:lvl8pPr>
            <a:lvl9pPr lvl="8">
              <a:spcBef>
                <a:spcPts val="0"/>
              </a:spcBef>
              <a:buSzPts val="42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4200"/>
              <a:buNone/>
              <a:defRPr/>
            </a:lvl1pPr>
            <a:lvl2pPr lvl="1">
              <a:spcBef>
                <a:spcPts val="0"/>
              </a:spcBef>
              <a:buSzPts val="4200"/>
              <a:buNone/>
              <a:defRPr/>
            </a:lvl2pPr>
            <a:lvl3pPr lvl="2">
              <a:spcBef>
                <a:spcPts val="0"/>
              </a:spcBef>
              <a:buSzPts val="4200"/>
              <a:buNone/>
              <a:defRPr/>
            </a:lvl3pPr>
            <a:lvl4pPr lvl="3">
              <a:spcBef>
                <a:spcPts val="0"/>
              </a:spcBef>
              <a:buSzPts val="4200"/>
              <a:buNone/>
              <a:defRPr/>
            </a:lvl4pPr>
            <a:lvl5pPr lvl="4">
              <a:spcBef>
                <a:spcPts val="0"/>
              </a:spcBef>
              <a:buSzPts val="4200"/>
              <a:buNone/>
              <a:defRPr/>
            </a:lvl5pPr>
            <a:lvl6pPr lvl="5">
              <a:spcBef>
                <a:spcPts val="0"/>
              </a:spcBef>
              <a:buSzPts val="4200"/>
              <a:buNone/>
              <a:defRPr/>
            </a:lvl6pPr>
            <a:lvl7pPr lvl="6">
              <a:spcBef>
                <a:spcPts val="0"/>
              </a:spcBef>
              <a:buSzPts val="4200"/>
              <a:buNone/>
              <a:defRPr/>
            </a:lvl7pPr>
            <a:lvl8pPr lvl="7">
              <a:spcBef>
                <a:spcPts val="0"/>
              </a:spcBef>
              <a:buSzPts val="4200"/>
              <a:buNone/>
              <a:defRPr/>
            </a:lvl8pPr>
            <a:lvl9pPr lvl="8">
              <a:spcBef>
                <a:spcPts val="0"/>
              </a:spcBef>
              <a:buSzPts val="42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4200"/>
              <a:buNone/>
              <a:defRPr/>
            </a:lvl1pPr>
            <a:lvl2pPr lvl="1">
              <a:spcBef>
                <a:spcPts val="0"/>
              </a:spcBef>
              <a:buSzPts val="4200"/>
              <a:buNone/>
              <a:defRPr/>
            </a:lvl2pPr>
            <a:lvl3pPr lvl="2">
              <a:spcBef>
                <a:spcPts val="0"/>
              </a:spcBef>
              <a:buSzPts val="4200"/>
              <a:buNone/>
              <a:defRPr/>
            </a:lvl3pPr>
            <a:lvl4pPr lvl="3">
              <a:spcBef>
                <a:spcPts val="0"/>
              </a:spcBef>
              <a:buSzPts val="4200"/>
              <a:buNone/>
              <a:defRPr/>
            </a:lvl4pPr>
            <a:lvl5pPr lvl="4">
              <a:spcBef>
                <a:spcPts val="0"/>
              </a:spcBef>
              <a:buSzPts val="4200"/>
              <a:buNone/>
              <a:defRPr/>
            </a:lvl5pPr>
            <a:lvl6pPr lvl="5">
              <a:spcBef>
                <a:spcPts val="0"/>
              </a:spcBef>
              <a:buSzPts val="4200"/>
              <a:buNone/>
              <a:defRPr/>
            </a:lvl6pPr>
            <a:lvl7pPr lvl="6">
              <a:spcBef>
                <a:spcPts val="0"/>
              </a:spcBef>
              <a:buSzPts val="4200"/>
              <a:buNone/>
              <a:defRPr/>
            </a:lvl7pPr>
            <a:lvl8pPr lvl="7">
              <a:spcBef>
                <a:spcPts val="0"/>
              </a:spcBef>
              <a:buSzPts val="4200"/>
              <a:buNone/>
              <a:defRPr/>
            </a:lvl8pPr>
            <a:lvl9pPr lvl="8">
              <a:spcBef>
                <a:spcPts val="0"/>
              </a:spcBef>
              <a:buSzPts val="4200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 sz="3000"/>
            </a:lvl1pPr>
            <a:lvl2pPr lvl="1">
              <a:spcBef>
                <a:spcPts val="0"/>
              </a:spcBef>
              <a:buSzPts val="3000"/>
              <a:buNone/>
              <a:defRPr sz="3000"/>
            </a:lvl2pPr>
            <a:lvl3pPr lvl="2">
              <a:spcBef>
                <a:spcPts val="0"/>
              </a:spcBef>
              <a:buSzPts val="3000"/>
              <a:buNone/>
              <a:defRPr sz="3000"/>
            </a:lvl3pPr>
            <a:lvl4pPr lvl="3">
              <a:spcBef>
                <a:spcPts val="0"/>
              </a:spcBef>
              <a:buSzPts val="3000"/>
              <a:buNone/>
              <a:defRPr sz="3000"/>
            </a:lvl4pPr>
            <a:lvl5pPr lvl="4">
              <a:spcBef>
                <a:spcPts val="0"/>
              </a:spcBef>
              <a:buSzPts val="3000"/>
              <a:buNone/>
              <a:defRPr sz="3000"/>
            </a:lvl5pPr>
            <a:lvl6pPr lvl="5">
              <a:spcBef>
                <a:spcPts val="0"/>
              </a:spcBef>
              <a:buSzPts val="3000"/>
              <a:buNone/>
              <a:defRPr sz="3000"/>
            </a:lvl6pPr>
            <a:lvl7pPr lvl="6">
              <a:spcBef>
                <a:spcPts val="0"/>
              </a:spcBef>
              <a:buSzPts val="3000"/>
              <a:buNone/>
              <a:defRPr sz="3000"/>
            </a:lvl7pPr>
            <a:lvl8pPr lvl="7">
              <a:spcBef>
                <a:spcPts val="0"/>
              </a:spcBef>
              <a:buSzPts val="3000"/>
              <a:buNone/>
              <a:defRPr sz="3000"/>
            </a:lvl8pPr>
            <a:lvl9pPr lvl="8">
              <a:spcBef>
                <a:spcPts val="0"/>
              </a:spcBef>
              <a:buSzPts val="3000"/>
              <a:buNone/>
              <a:defRPr sz="30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3044700" y="813430"/>
            <a:ext cx="3054600" cy="1537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400"/>
              <a:t>CSE 691 Final Project</a:t>
            </a:r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3044700" y="2381790"/>
            <a:ext cx="3318900" cy="1971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Deep-Q Learning Pong Game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B5394"/>
              </a:solidFill>
            </a:endParaRPr>
          </a:p>
          <a:p>
            <a:pPr indent="0" lvl="0" marL="0">
              <a:spcBef>
                <a:spcPts val="0"/>
              </a:spcBef>
              <a:buNone/>
            </a:pPr>
            <a:r>
              <a:rPr lang="en" sz="1800">
                <a:solidFill>
                  <a:srgbClr val="0B5394"/>
                </a:solidFill>
              </a:rPr>
              <a:t>Akshay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>
                <a:solidFill>
                  <a:srgbClr val="0B5394"/>
                </a:solidFill>
              </a:rPr>
              <a:t>Nishant Agrawal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>
                <a:solidFill>
                  <a:srgbClr val="0B5394"/>
                </a:solidFill>
              </a:rPr>
              <a:t>Sushant Garg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800">
                <a:solidFill>
                  <a:srgbClr val="0B5394"/>
                </a:solidFill>
              </a:rPr>
              <a:t>Yaser Syed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Analysis - Memory Requirement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47213"/>
            <a:ext cx="5972175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Analysis - Computational Complexity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3425"/>
            <a:ext cx="571500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Analysis - Structure of Code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338" y="1147225"/>
            <a:ext cx="6753225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Extension: Flappy bird</a:t>
            </a:r>
          </a:p>
        </p:txBody>
      </p:sp>
      <p:sp>
        <p:nvSpPr>
          <p:cNvPr id="141" name="Shape 141"/>
          <p:cNvSpPr txBox="1"/>
          <p:nvPr>
            <p:ph idx="4294967295" type="body"/>
          </p:nvPr>
        </p:nvSpPr>
        <p:spPr>
          <a:xfrm>
            <a:off x="311600" y="1225225"/>
            <a:ext cx="8520600" cy="3758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Input</a:t>
            </a:r>
            <a:r>
              <a:rPr lang="en" sz="1200"/>
              <a:t>: Normalized grayscale image re-sized to  80*80, stacked last 4 frames to get input array of size 80*80*4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b="1" lang="en" sz="1200"/>
              <a:t>Output</a:t>
            </a:r>
            <a:r>
              <a:rPr lang="en" sz="1200"/>
              <a:t>: 2 possible actions - Flap or not flap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" sz="1200"/>
              <a:t>HyperParameters:  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 sz="1200"/>
              <a:t>Discount factor,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γ</a:t>
            </a:r>
            <a:r>
              <a:rPr lang="en" sz="1200"/>
              <a:t> =0.99 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 sz="1200"/>
              <a:t>Observe timesteps = 100000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 sz="1200"/>
              <a:t>Explore timesteps = 200000 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 sz="1200"/>
              <a:t>Replay memory =50000 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 sz="1200"/>
              <a:t>Batchsize = 32 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 sz="1200"/>
              <a:t>Initial epsilon = 0.1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 sz="1200"/>
              <a:t>Final epsilon = 0.0001 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❖"/>
            </a:pPr>
            <a:r>
              <a:rPr lang="en" sz="1200"/>
              <a:t>Frames per sec = 1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311600" y="30847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Extension: Flappy bird contd.</a:t>
            </a:r>
          </a:p>
        </p:txBody>
      </p:sp>
      <p:sp>
        <p:nvSpPr>
          <p:cNvPr id="147" name="Shape 147"/>
          <p:cNvSpPr txBox="1"/>
          <p:nvPr>
            <p:ph idx="4294967295" type="body"/>
          </p:nvPr>
        </p:nvSpPr>
        <p:spPr>
          <a:xfrm>
            <a:off x="311600" y="1225225"/>
            <a:ext cx="8520600" cy="3758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" sz="1200"/>
              <a:t>Network: </a:t>
            </a:r>
          </a:p>
          <a:p>
            <a:pPr indent="-3048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 sz="1200"/>
              <a:t>6 hidden layers between input and Q layer</a:t>
            </a:r>
          </a:p>
          <a:p>
            <a:pPr indent="-3048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 sz="1200"/>
              <a:t>Convolution with filter size 8, stride 4</a:t>
            </a:r>
          </a:p>
          <a:p>
            <a:pPr indent="-3048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 sz="1200"/>
              <a:t>Avg. pool </a:t>
            </a:r>
            <a:r>
              <a:rPr lang="en" sz="1200"/>
              <a:t>with filter size 2, stride 1</a:t>
            </a:r>
          </a:p>
          <a:p>
            <a:pPr indent="-3048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 sz="1200"/>
              <a:t>Convolution  with filter size 4, stride 2</a:t>
            </a:r>
          </a:p>
          <a:p>
            <a:pPr indent="-3048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 sz="1200"/>
              <a:t>Convolution with filter size 3, stride 1</a:t>
            </a:r>
          </a:p>
          <a:p>
            <a:pPr indent="-3048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 sz="1200"/>
              <a:t>2 FC layers with Relu activation</a:t>
            </a:r>
          </a:p>
          <a:p>
            <a:pPr indent="-3048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 sz="1200"/>
              <a:t>Random minibatch from replay memory used for training</a:t>
            </a:r>
          </a:p>
          <a:p>
            <a:pPr indent="-304800" lvl="0" marL="457200" rtl="0">
              <a:lnSpc>
                <a:spcPct val="200000"/>
              </a:lnSpc>
              <a:spcBef>
                <a:spcPts val="0"/>
              </a:spcBef>
              <a:buSzPts val="1200"/>
              <a:buChar char="❖"/>
            </a:pPr>
            <a:r>
              <a:rPr lang="en" sz="1200"/>
              <a:t>Used Adam optimizer to minimize the cost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" type="body"/>
          </p:nvPr>
        </p:nvSpPr>
        <p:spPr>
          <a:xfrm>
            <a:off x="363725" y="4251575"/>
            <a:ext cx="4125600" cy="260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000"/>
              <a:t>      </a:t>
            </a:r>
            <a:r>
              <a:rPr lang="en" sz="1000"/>
              <a:t>Original source trained for over 3 million timesteps (</a:t>
            </a:r>
            <a:r>
              <a:rPr lang="en" sz="1000"/>
              <a:t>https://github.com/yenchenlin/DeepLearningFlappyBird)</a:t>
            </a:r>
          </a:p>
        </p:txBody>
      </p:sp>
      <p:sp>
        <p:nvSpPr>
          <p:cNvPr id="153" name="Shape 153"/>
          <p:cNvSpPr txBox="1"/>
          <p:nvPr>
            <p:ph idx="4294967295" type="body"/>
          </p:nvPr>
        </p:nvSpPr>
        <p:spPr>
          <a:xfrm>
            <a:off x="5113775" y="4296175"/>
            <a:ext cx="3740700" cy="394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000"/>
              <a:t>Our own model trained for over 600k timesteps</a:t>
            </a:r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 b="0" l="0" r="0" t="6288"/>
          <a:stretch/>
        </p:blipFill>
        <p:spPr>
          <a:xfrm>
            <a:off x="903100" y="384663"/>
            <a:ext cx="2193550" cy="360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 rotWithShape="1">
          <a:blip r:embed="rId4">
            <a:alphaModFix/>
          </a:blip>
          <a:srcRect b="0" l="960" r="0" t="6129"/>
          <a:stretch/>
        </p:blipFill>
        <p:spPr>
          <a:xfrm>
            <a:off x="5436600" y="364200"/>
            <a:ext cx="2193550" cy="364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Improvement</a:t>
            </a:r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Max pooling may have discarded useful information.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Removed last two max pooling layers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Converges Faster</a:t>
            </a:r>
          </a:p>
          <a:p>
            <a:pPr indent="-304800" lvl="0" marL="457200" rtl="0">
              <a:spcBef>
                <a:spcPts val="0"/>
              </a:spcBef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Image below at 700000 th timestep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627" y="2418950"/>
            <a:ext cx="3376300" cy="203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246675" y="386400"/>
            <a:ext cx="85206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i="1" lang="en" u="sng"/>
              <a:t>HyperParameters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Decay rate of past observations (Gamma) =0.99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Timesteps to observe before training = 50000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Number of previous transactions to remember =590000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Batchsize = 32</a:t>
            </a: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Initial epsilon =1.0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 sz="1200"/>
              <a:t>Final epsilon = 0.04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Innovation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Convolutional Networks take too long to train on a standard pc.</a:t>
            </a:r>
          </a:p>
          <a:p>
            <a:pPr indent="-304800" lvl="0" marL="457200" rtl="0">
              <a:spcBef>
                <a:spcPts val="0"/>
              </a:spcBef>
              <a:buSzPts val="1200"/>
              <a:buChar char="●"/>
            </a:pPr>
            <a:r>
              <a:rPr lang="en" sz="1200"/>
              <a:t>Since pong is a relatively simple game , it should be possible to train it much faster if we make it more domain specific.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200"/>
              <a:t>We remove the convolutional part of the model and introduce a simple Q network with 2 hidden layers and 1 output layer 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i="1" lang="en" sz="1400" u="sng"/>
              <a:t>Input:</a:t>
            </a:r>
            <a:r>
              <a:rPr lang="en" sz="1400"/>
              <a:t>  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Position of Paddle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Position of Ball (X,Y)</a:t>
            </a:r>
          </a:p>
          <a:p>
            <a:pPr indent="-317500" lvl="0" marL="457200" rtl="0">
              <a:spcBef>
                <a:spcPts val="0"/>
              </a:spcBef>
              <a:buSzPts val="1400"/>
              <a:buAutoNum type="arabicPeriod"/>
            </a:pPr>
            <a:r>
              <a:rPr lang="en" sz="1400"/>
              <a:t>Direction of Ball (X,Y)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" type="body"/>
          </p:nvPr>
        </p:nvSpPr>
        <p:spPr>
          <a:xfrm>
            <a:off x="168650" y="210850"/>
            <a:ext cx="85206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i="1" lang="en" sz="1400" u="sng"/>
              <a:t>Network Config: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i="1" lang="en" sz="1400" u="sng"/>
              <a:t>2x Hidden Layers 1x Output Layer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Activation Function for hidden layers : ReLu Activation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Linear Output Layer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lang="en" sz="1400"/>
              <a:t>Output gives out an action which is to be performed (3 Actions)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i="1" lang="en" sz="1400" u="sng"/>
              <a:t>Rewards: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Rewards are given for simply touching the ball with the paddle.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lang="en" sz="1400"/>
              <a:t>A penalty is given which the paddle misses the ball.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ReInforcement Learning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Concerned with how Software Agents take actions in an environment to maximize reward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Input/Output pairs are never presented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Agent learns from experience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❖"/>
            </a:pPr>
            <a:r>
              <a:rPr lang="en"/>
              <a:t>Trial-and-Error approach is used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311700" y="256350"/>
            <a:ext cx="85206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b="1" i="1" lang="en" sz="1400" u="sng"/>
              <a:t>Results: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Extremely fast 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Converges even before 10000 timesteps</a:t>
            </a:r>
          </a:p>
          <a:p>
            <a:pPr indent="-317500" lvl="0" marL="457200" rtl="0">
              <a:spcBef>
                <a:spcPts val="0"/>
              </a:spcBef>
              <a:buSzPts val="1400"/>
              <a:buChar char="●"/>
            </a:pPr>
            <a:r>
              <a:rPr lang="en" sz="1400"/>
              <a:t>Cannot be extended to other games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171" y="1669946"/>
            <a:ext cx="3804575" cy="299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219300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311700" y="1050600"/>
            <a:ext cx="85206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Understood the basic application requirements and the input/output data format as well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Studied the architecture of Deep Q learning neural network used for this application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Learned </a:t>
            </a:r>
            <a:r>
              <a:rPr lang="en"/>
              <a:t>and</a:t>
            </a:r>
            <a:r>
              <a:rPr lang="en"/>
              <a:t> performed testing using loss function, learning rate &amp; a variety of hyper parameters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Analyzed memory requirement, complexity </a:t>
            </a:r>
            <a:r>
              <a:rPr lang="en"/>
              <a:t>and</a:t>
            </a:r>
            <a:r>
              <a:rPr lang="en"/>
              <a:t> structure of code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Able to run code successfully &amp; demo the same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Extended the application in the form of a Flappy Bird game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/>
              <a:t>Retrained &amp; Improved the network</a:t>
            </a:r>
          </a:p>
          <a:p>
            <a:pPr indent="-342900" lvl="0" marL="457200">
              <a:spcBef>
                <a:spcPts val="0"/>
              </a:spcBef>
              <a:buSzPts val="1800"/>
              <a:buChar char="❖"/>
            </a:pPr>
            <a:r>
              <a:rPr lang="en"/>
              <a:t>Completely removed Convolutional layers and made new Q network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Markov Decision Process</a:t>
            </a:r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225225"/>
            <a:ext cx="45723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A set of environment &amp; agent states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A set of actions A of the agent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Pa (s, s’) : Probability of transition from state s to s’ under action a</a:t>
            </a: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Ra (s, s’) : Immediate reward after transition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❖"/>
            </a:pPr>
            <a:r>
              <a:rPr lang="en" sz="1800"/>
              <a:t>Stochastic rules that describe what an agent observes</a:t>
            </a:r>
          </a:p>
        </p:txBody>
      </p:sp>
      <p:pic>
        <p:nvPicPr>
          <p:cNvPr id="76" name="Shape 76"/>
          <p:cNvPicPr preferRelativeResize="0"/>
          <p:nvPr/>
        </p:nvPicPr>
        <p:blipFill rotWithShape="1">
          <a:blip r:embed="rId3">
            <a:alphaModFix/>
          </a:blip>
          <a:srcRect b="0" l="0" r="49171" t="0"/>
          <a:stretch/>
        </p:blipFill>
        <p:spPr>
          <a:xfrm>
            <a:off x="4884000" y="1178250"/>
            <a:ext cx="3686100" cy="30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Q function</a:t>
            </a: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Char char="❖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represents the quality of an action ‘a’ in a given state ‘s’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Char char="❖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Here, π represents the policy, where we maximize the quality, hence getting the best possible score at the end of the game after performing action </a:t>
            </a:r>
            <a:r>
              <a:rPr lang="en" sz="1400" u="sng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in state </a:t>
            </a:r>
            <a:r>
              <a:rPr lang="en" sz="1400" u="sng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400" u="sng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>
              <a:spcBef>
                <a:spcPts val="0"/>
              </a:spcBef>
              <a:buClr>
                <a:srgbClr val="000000"/>
              </a:buClr>
              <a:buSzPts val="1400"/>
              <a:buFont typeface="Arial"/>
              <a:buChar char="❖"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Just like with discounted future rewards, we can express the Q-value of state </a:t>
            </a:r>
            <a:r>
              <a:rPr i="1"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action </a:t>
            </a:r>
            <a:r>
              <a:rPr i="1"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in terms of the Q-value of the next state </a:t>
            </a:r>
            <a:r>
              <a:rPr i="1"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s’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600" y="1757825"/>
            <a:ext cx="1773079" cy="2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7250" y="2866425"/>
            <a:ext cx="2541066" cy="2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Q learning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Choose an action a to perform in the current state, s.                        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Perform a and receive reward R (s, a). 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Observe the new state, S (s, a). </a:t>
            </a:r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Update Q function</a:t>
            </a:r>
          </a:p>
          <a:p>
            <a:pPr indent="-355600" lvl="0" marL="457200">
              <a:spcBef>
                <a:spcPts val="0"/>
              </a:spcBef>
              <a:buSzPts val="2000"/>
              <a:buChar char="❖"/>
            </a:pPr>
            <a:r>
              <a:rPr lang="en" sz="2000"/>
              <a:t>If the next state is not terminal, go back to step 1.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Deep Q-Network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b="14683" l="0" r="0" t="0"/>
          <a:stretch/>
        </p:blipFill>
        <p:spPr>
          <a:xfrm>
            <a:off x="274525" y="1325625"/>
            <a:ext cx="8520599" cy="30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Application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Input</a:t>
            </a:r>
            <a:r>
              <a:rPr lang="en"/>
              <a:t>: 4 frames of 80*80 normalized grayscale image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Size of Input: 80*80*4=25600; with two states makes it- 2^25600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we compress it using deep CNN to get 512 floats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Output</a:t>
            </a:r>
            <a:r>
              <a:rPr lang="en"/>
              <a:t>: 3 possible actions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Architecture of Network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5" y="963900"/>
            <a:ext cx="8846801" cy="38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Learning and Testing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Loss Function:</a:t>
            </a:r>
          </a:p>
          <a:p>
            <a:pPr indent="0" lvl="0" marL="0">
              <a:lnSpc>
                <a:spcPct val="100000"/>
              </a:lnSpc>
              <a:spcBef>
                <a:spcPts val="0"/>
              </a:spcBef>
              <a:buNone/>
            </a:pPr>
            <a:r>
              <a:rPr i="1" lang="en" sz="1400">
                <a:solidFill>
                  <a:srgbClr val="000000"/>
                </a:solidFill>
                <a:highlight>
                  <a:srgbClr val="FAFEFD"/>
                </a:highlight>
              </a:rPr>
              <a:t>y</a:t>
            </a:r>
            <a:r>
              <a:rPr lang="en" sz="1400">
                <a:solidFill>
                  <a:srgbClr val="000000"/>
                </a:solidFill>
                <a:highlight>
                  <a:srgbClr val="FAFEFD"/>
                </a:highlight>
              </a:rPr>
              <a:t> is the expected reward</a:t>
            </a:r>
          </a:p>
          <a:p>
            <a:pPr indent="0" lvl="0" mar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highlight>
                  <a:srgbClr val="FAFEFD"/>
                </a:highlight>
              </a:rPr>
              <a:t>loss = tf.reduce_mean(tf.square(output - targets))</a:t>
            </a:r>
          </a:p>
          <a:p>
            <a:pPr indent="0" lvl="0" mar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highlight>
                  <a:srgbClr val="FAFEFD"/>
                </a:highlight>
              </a:rPr>
              <a:t>Theta = weight and bias</a:t>
            </a:r>
          </a:p>
          <a:p>
            <a:pPr indent="0" lvl="0" mar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highlight>
                  <a:srgbClr val="FAFEFD"/>
                </a:highlight>
              </a:rPr>
              <a:t>Learning Rate: 1e-6</a:t>
            </a:r>
          </a:p>
          <a:p>
            <a:pPr indent="0" lvl="0" mar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highlight>
                  <a:srgbClr val="FAFEFD"/>
                </a:highlight>
              </a:rPr>
              <a:t>MINI_BATCH_SIZE = 100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 sz="1400">
                <a:solidFill>
                  <a:srgbClr val="000000"/>
                </a:solidFill>
                <a:highlight>
                  <a:srgbClr val="FAFEFD"/>
                </a:highlight>
              </a:rPr>
              <a:t>Decay rate = 0.99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highlight>
                <a:srgbClr val="FAFEFD"/>
              </a:highlight>
            </a:endParaRP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375" y="1147225"/>
            <a:ext cx="5557432" cy="8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